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64" r:id="rId4"/>
    <p:sldId id="258" r:id="rId5"/>
    <p:sldId id="259" r:id="rId6"/>
    <p:sldId id="260" r:id="rId7"/>
    <p:sldId id="261" r:id="rId8"/>
    <p:sldId id="268" r:id="rId9"/>
    <p:sldId id="263" r:id="rId10"/>
    <p:sldId id="270" r:id="rId11"/>
    <p:sldId id="269" r:id="rId12"/>
    <p:sldId id="265" r:id="rId13"/>
    <p:sldId id="267" r:id="rId14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19" autoAdjust="0"/>
    <p:restoredTop sz="94660"/>
  </p:normalViewPr>
  <p:slideViewPr>
    <p:cSldViewPr snapToGrid="0">
      <p:cViewPr varScale="1">
        <p:scale>
          <a:sx n="89" d="100"/>
          <a:sy n="89" d="100"/>
        </p:scale>
        <p:origin x="7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CFF792D-4F0D-44CD-9914-180941E28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567BA39-164C-42E8-ADCA-A2E830F3C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57715920-F80C-4C3B-994E-FA685CD09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EAD398C2-B472-4FA0-8C59-0D9E761CA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0F301D99-39F7-4903-9BF5-7737AEC72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28199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3D81837-2236-4275-924E-201E5B573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524DBBC2-FED3-41A8-9880-A13FF53E6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3482C071-CEA9-47E4-B2B4-27D0692C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2892892-749D-465C-9800-82C3F12EE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EAC98A3-F77D-4891-A1ED-B3BEF8DB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40815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B32ABBC5-F864-445F-9B2C-D6A332AEF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74CC0039-E11D-4EDF-B277-203BA94400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B1EFD07-C6CF-46B9-93E5-2D2F2E8E7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3E94046-6E39-44F0-B56F-824DFF81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99CC484E-CE6D-487F-A7DA-9FC7CB74E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82313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CFF792D-4F0D-44CD-9914-180941E28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567BA39-164C-42E8-ADCA-A2E830F3C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57715920-F80C-4C3B-994E-FA685CD09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EAD398C2-B472-4FA0-8C59-0D9E761CA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0F301D99-39F7-4903-9BF5-7737AEC72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411785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E3053FE-1D72-4C35-994D-D0A1A547B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2B20B739-057B-4D1F-B3A7-DC1EEDE78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B292C36C-E036-4247-9B72-3E6C5F30C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D837EEA-F7B9-4ABF-9D74-D5434E3D0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A9837B67-AA06-40D0-BF67-F8285512D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034281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581478A-EA58-46EE-9151-67D962772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3180234C-DD66-4AB7-B8F0-4C3406F3B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7DA3D1E-2AC0-4F30-9823-1A5434BD6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7A07623-F045-4AA9-9D97-9B6699862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C9493BC2-5256-426B-8CA9-365BEEB07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73518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4458BB-DB70-4C06-9FDA-19DC36A7C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A620890-2CF0-4C19-B955-F22326161E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FB6F8645-1928-4CC8-BAFE-55441DE0D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0ADA51DD-D028-480F-AFE5-3A52C9426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C2BF8A93-1AB7-48E2-B1E8-1D0B7F1F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8B9D0C35-2DE4-418D-A6A7-4D976673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40310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F6A61CD-F6F0-4250-9CFF-1D91FCBC4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D4B7045-103D-4A35-B2CE-D7629BCB0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29D7574B-8501-4509-B62A-90DD25E2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3CFEC15B-CB52-48B6-8605-8E278A78F8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FD8B63E2-E23F-47CB-ADAF-B1F33E303F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102E3E70-5F13-4670-86E1-7B60F8FC3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051A5070-56B0-4D5D-BA81-514440334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2C26F205-2B39-4912-B863-56120531F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2284813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B7F547A-DAEC-4B4C-9FB9-65FE3032D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FB77294A-11FC-4CE1-A30D-E0AC5A867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075E6DD1-D8A9-451B-BC01-07B95674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93766A6D-9E78-419C-B0A3-B21C72CA1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150382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74EF0ED7-AE1D-4CC6-A5BF-0FE048C86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E1DA8F65-FA20-44E4-AB8C-5994EAF9B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CC335FE1-02B8-4AA3-9B35-F7E59FBA2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684921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10978C7-6173-4B0F-820D-98CC7F80D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8FE502EC-ACF2-43BC-B45F-8A894592F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957F2224-0A14-4379-9366-0BF2D05AA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E0D06E18-2365-46A5-B4C8-F53E8A0D1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3AB4676D-A1B4-4E0D-9AF5-EE95C19F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2132DD9E-2F86-480F-9EC0-71B40C337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35993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E3053FE-1D72-4C35-994D-D0A1A547B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2B20B739-057B-4D1F-B3A7-DC1EEDE78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B292C36C-E036-4247-9B72-3E6C5F30C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D837EEA-F7B9-4ABF-9D74-D5434E3D0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A9837B67-AA06-40D0-BF67-F8285512D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868045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084324A-5B24-4E0C-906C-CD382ECD9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C5556E52-0276-4B1E-91EE-229F10FFC6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3FF3265-DDE2-4CCC-9A3E-E2A5573AD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DB67778B-4319-49A5-9370-F528B1912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0E0F30AC-5F7F-4C33-B3B3-1D7422C45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3551613B-F686-4A7A-A96A-053AE6BF1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784920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3D81837-2236-4275-924E-201E5B573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524DBBC2-FED3-41A8-9880-A13FF53E6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3482C071-CEA9-47E4-B2B4-27D0692C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2892892-749D-465C-9800-82C3F12EE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EAC98A3-F77D-4891-A1ED-B3BEF8DB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720277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B32ABBC5-F864-445F-9B2C-D6A332AEF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74CC0039-E11D-4EDF-B277-203BA94400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B1EFD07-C6CF-46B9-93E5-2D2F2E8E7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3E94046-6E39-44F0-B56F-824DFF81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99CC484E-CE6D-487F-A7DA-9FC7CB74E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91788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581478A-EA58-46EE-9151-67D962772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3180234C-DD66-4AB7-B8F0-4C3406F3B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7DA3D1E-2AC0-4F30-9823-1A5434BD6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7A07623-F045-4AA9-9D97-9B6699862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C9493BC2-5256-426B-8CA9-365BEEB07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38585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4458BB-DB70-4C06-9FDA-19DC36A7C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A620890-2CF0-4C19-B955-F22326161E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FB6F8645-1928-4CC8-BAFE-55441DE0D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0ADA51DD-D028-480F-AFE5-3A52C9426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C2BF8A93-1AB7-48E2-B1E8-1D0B7F1F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8B9D0C35-2DE4-418D-A6A7-4D976673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82678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F6A61CD-F6F0-4250-9CFF-1D91FCBC4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D4B7045-103D-4A35-B2CE-D7629BCB0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29D7574B-8501-4509-B62A-90DD25E2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3CFEC15B-CB52-48B6-8605-8E278A78F8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FD8B63E2-E23F-47CB-ADAF-B1F33E303F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102E3E70-5F13-4670-86E1-7B60F8FC3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051A5070-56B0-4D5D-BA81-514440334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2C26F205-2B39-4912-B863-56120531F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73645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B7F547A-DAEC-4B4C-9FB9-65FE3032D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FB77294A-11FC-4CE1-A30D-E0AC5A867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075E6DD1-D8A9-451B-BC01-07B95674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93766A6D-9E78-419C-B0A3-B21C72CA1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63044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74EF0ED7-AE1D-4CC6-A5BF-0FE048C86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E1DA8F65-FA20-44E4-AB8C-5994EAF9B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CC335FE1-02B8-4AA3-9B35-F7E59FBA2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8950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10978C7-6173-4B0F-820D-98CC7F80D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8FE502EC-ACF2-43BC-B45F-8A894592F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957F2224-0A14-4379-9366-0BF2D05AA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E0D06E18-2365-46A5-B4C8-F53E8A0D1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3AB4676D-A1B4-4E0D-9AF5-EE95C19F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2132DD9E-2F86-480F-9EC0-71B40C337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46744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084324A-5B24-4E0C-906C-CD382ECD9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C5556E52-0276-4B1E-91EE-229F10FFC6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3FF3265-DDE2-4CCC-9A3E-E2A5573AD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DB67778B-4319-49A5-9370-F528B1912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0E0F30AC-5F7F-4C33-B3B3-1D7422C45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3551613B-F686-4A7A-A96A-053AE6BF1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2372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AEC246D-3417-46BD-B8F0-4E2661342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3B735A3-71C0-4E08-8338-7CBBD4DEC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26FF0DF5-1C80-4F5A-BEDA-82805EA450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A6E1C659-F8BD-4416-9605-63D91193F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F8292F16-BCB9-454B-BF70-D661C7D29D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83419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AEC246D-3417-46BD-B8F0-4E2661342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3B735A3-71C0-4E08-8338-7CBBD4DEC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26FF0DF5-1C80-4F5A-BEDA-82805EA450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0A743-738D-4697-954E-71DEACC2E4C2}" type="datetimeFigureOut">
              <a:rPr lang="x-none" smtClean="0"/>
              <a:t>03.02.2023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A6E1C659-F8BD-4416-9605-63D91193F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F8292F16-BCB9-454B-BF70-D661C7D29D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B9446-6C3D-47D8-8DD2-B1525DEB354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75478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78612" y="319177"/>
            <a:ext cx="10834776" cy="4502989"/>
          </a:xfrm>
        </p:spPr>
        <p:txBody>
          <a:bodyPr>
            <a:normAutofit/>
          </a:bodyPr>
          <a:lstStyle/>
          <a:p>
            <a:r>
              <a:rPr lang="ru-RU" sz="5400" i="1" dirty="0">
                <a:latin typeface="ISOCPEUR" pitchFamily="34" charset="0"/>
              </a:rPr>
              <a:t>Автоматизированный модуль отчетности для информационной системы контроля сотрудников ООО </a:t>
            </a:r>
            <a:r>
              <a:rPr lang="ru-RU" sz="5400" i="1" dirty="0" err="1">
                <a:latin typeface="ISOCPEUR" pitchFamily="34" charset="0"/>
              </a:rPr>
              <a:t>Тэксод</a:t>
            </a:r>
            <a:r>
              <a:rPr lang="ru-RU" sz="5400" i="1" dirty="0">
                <a:latin typeface="ISOCPEUR" pitchFamily="34" charset="0"/>
              </a:rPr>
              <a:t> </a:t>
            </a:r>
            <a:r>
              <a:rPr lang="ru-RU" sz="5400" i="1" dirty="0" err="1">
                <a:latin typeface="ISOCPEUR" pitchFamily="34" charset="0"/>
              </a:rPr>
              <a:t>Технолоджиз</a:t>
            </a:r>
            <a:endParaRPr lang="ru-RU" sz="5400" i="1" dirty="0">
              <a:latin typeface="ISOCPEUR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090245" y="5029701"/>
            <a:ext cx="6728792" cy="1752600"/>
          </a:xfrm>
        </p:spPr>
        <p:txBody>
          <a:bodyPr>
            <a:normAutofit/>
          </a:bodyPr>
          <a:lstStyle/>
          <a:p>
            <a:endParaRPr lang="ru-RU" dirty="0">
              <a:latin typeface="ISOCPEUR" pitchFamily="34" charset="0"/>
            </a:endParaRPr>
          </a:p>
          <a:p>
            <a:endParaRPr lang="ru-RU" dirty="0">
              <a:latin typeface="ISOCPEUR" pitchFamily="34" charset="0"/>
            </a:endParaRPr>
          </a:p>
          <a:p>
            <a:pPr algn="r"/>
            <a:r>
              <a:rPr lang="ru-RU" sz="3000" i="1" dirty="0" smtClean="0">
                <a:latin typeface="ISOCPEUR" pitchFamily="34" charset="0"/>
              </a:rPr>
              <a:t>ФИО студента</a:t>
            </a:r>
            <a:endParaRPr lang="ru-RU" sz="3000" i="1" dirty="0">
              <a:latin typeface="ISOCPEUR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373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980161Томин">
            <a:hlinkClick r:id="" action="ppaction://media"/>
            <a:extLst>
              <a:ext uri="{FF2B5EF4-FFF2-40B4-BE49-F238E27FC236}">
                <a16:creationId xmlns:a16="http://schemas.microsoft.com/office/drawing/2014/main" xmlns="" id="{A0EA30A0-97D8-CB2D-D7FA-5CBF448C55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50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44425" y="438848"/>
            <a:ext cx="9630899" cy="1056249"/>
          </a:xfrm>
        </p:spPr>
        <p:txBody>
          <a:bodyPr>
            <a:noAutofit/>
          </a:bodyPr>
          <a:lstStyle/>
          <a:p>
            <a:r>
              <a:rPr lang="ru-RU" sz="4000" i="1" dirty="0">
                <a:solidFill>
                  <a:prstClr val="black"/>
                </a:solidFill>
                <a:latin typeface="ISOCPEUR" pitchFamily="34" charset="0"/>
              </a:rPr>
              <a:t>Результаты дипломного проектирования:</a:t>
            </a:r>
            <a:endParaRPr lang="ru-RU" sz="2100" i="1" dirty="0">
              <a:latin typeface="ISOCPEUR" pitchFamily="34" charset="0"/>
            </a:endParaRPr>
          </a:p>
        </p:txBody>
      </p:sp>
      <p:sp>
        <p:nvSpPr>
          <p:cNvPr id="3" name="Номер слайда 4">
            <a:extLst>
              <a:ext uri="{FF2B5EF4-FFF2-40B4-BE49-F238E27FC236}">
                <a16:creationId xmlns:a16="http://schemas.microsoft.com/office/drawing/2014/main" xmlns="" id="{1348D0EC-57F1-8366-DA10-CF2ADE91B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11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B0FC2A5-A169-5C77-4494-9F752313A9B2}"/>
              </a:ext>
            </a:extLst>
          </p:cNvPr>
          <p:cNvSpPr txBox="1"/>
          <p:nvPr/>
        </p:nvSpPr>
        <p:spPr>
          <a:xfrm>
            <a:off x="561472" y="4517219"/>
            <a:ext cx="111653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000" i="1" dirty="0">
                <a:solidFill>
                  <a:prstClr val="black"/>
                </a:solidFill>
                <a:latin typeface="ISOCPEUR" pitchFamily="34" charset="0"/>
              </a:rPr>
              <a:t>Разработанный программный </a:t>
            </a:r>
            <a:r>
              <a:rPr lang="ru-RU" sz="3200" i="1" dirty="0">
                <a:solidFill>
                  <a:prstClr val="black"/>
                </a:solidFill>
                <a:latin typeface="ISOCPEUR" pitchFamily="34" charset="0"/>
              </a:rPr>
              <a:t>продукт</a:t>
            </a:r>
            <a:r>
              <a:rPr lang="ru-RU" sz="3000" i="1" dirty="0">
                <a:solidFill>
                  <a:prstClr val="black"/>
                </a:solidFill>
                <a:latin typeface="ISOCPEUR" pitchFamily="34" charset="0"/>
              </a:rPr>
              <a:t> был внедрен в ОДО </a:t>
            </a:r>
            <a:r>
              <a:rPr lang="ru-RU" sz="3000" i="1" dirty="0" err="1">
                <a:solidFill>
                  <a:prstClr val="black"/>
                </a:solidFill>
                <a:latin typeface="ISOCPEUR" pitchFamily="34" charset="0"/>
              </a:rPr>
              <a:t>Профигруп</a:t>
            </a:r>
            <a:r>
              <a:rPr lang="ru-RU" sz="3000" i="1" dirty="0">
                <a:solidFill>
                  <a:prstClr val="black"/>
                </a:solidFill>
                <a:latin typeface="ISOCPEUR" pitchFamily="34" charset="0"/>
              </a:rPr>
              <a:t>.</a:t>
            </a:r>
            <a:endParaRPr lang="x-none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15B352E-5BEE-C314-87A4-E2FA38FCBD61}"/>
              </a:ext>
            </a:extLst>
          </p:cNvPr>
          <p:cNvSpPr txBox="1"/>
          <p:nvPr/>
        </p:nvSpPr>
        <p:spPr>
          <a:xfrm>
            <a:off x="561472" y="1693204"/>
            <a:ext cx="1070008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i="1" dirty="0">
                <a:solidFill>
                  <a:prstClr val="black"/>
                </a:solidFill>
                <a:latin typeface="ISOCPEUR" pitchFamily="34" charset="0"/>
              </a:rPr>
              <a:t>1. разработан </a:t>
            </a:r>
            <a:r>
              <a:rPr lang="ru-RU" sz="3200" i="1" dirty="0" smtClean="0">
                <a:solidFill>
                  <a:prstClr val="black"/>
                </a:solidFill>
                <a:latin typeface="ISOCPEUR" pitchFamily="34" charset="0"/>
              </a:rPr>
              <a:t>программный </a:t>
            </a:r>
            <a:r>
              <a:rPr lang="ru-RU" sz="3200" i="1" dirty="0">
                <a:solidFill>
                  <a:prstClr val="black"/>
                </a:solidFill>
                <a:latin typeface="ISOCPEUR" pitchFamily="34" charset="0"/>
              </a:rPr>
              <a:t>продукт с использованием технологий: Windows 10, C#, </a:t>
            </a:r>
            <a:r>
              <a:rPr lang="ru-RU" sz="3200" i="1" dirty="0" err="1">
                <a:solidFill>
                  <a:prstClr val="black"/>
                </a:solidFill>
                <a:latin typeface="ISOCPEUR" pitchFamily="34" charset="0"/>
              </a:rPr>
              <a:t>Microsoft</a:t>
            </a:r>
            <a:r>
              <a:rPr lang="ru-RU" sz="3200" i="1" dirty="0">
                <a:solidFill>
                  <a:prstClr val="black"/>
                </a:solidFill>
                <a:latin typeface="ISOCPEUR" pitchFamily="34" charset="0"/>
              </a:rPr>
              <a:t> .NET 4.8, </a:t>
            </a:r>
            <a:r>
              <a:rPr lang="ru-RU" sz="3200" i="1" dirty="0" err="1">
                <a:solidFill>
                  <a:prstClr val="black"/>
                </a:solidFill>
                <a:latin typeface="ISOCPEUR" pitchFamily="34" charset="0"/>
              </a:rPr>
              <a:t>JetBrains</a:t>
            </a:r>
            <a:r>
              <a:rPr lang="ru-RU" sz="3200" i="1" dirty="0">
                <a:solidFill>
                  <a:prstClr val="black"/>
                </a:solidFill>
                <a:latin typeface="ISOCPEUR" pitchFamily="34" charset="0"/>
              </a:rPr>
              <a:t> </a:t>
            </a:r>
            <a:r>
              <a:rPr lang="ru-RU" sz="3200" i="1" dirty="0" err="1">
                <a:solidFill>
                  <a:prstClr val="black"/>
                </a:solidFill>
                <a:latin typeface="ISOCPEUR" pitchFamily="34" charset="0"/>
              </a:rPr>
              <a:t>Rider</a:t>
            </a:r>
            <a:r>
              <a:rPr lang="ru-RU" sz="3200" i="1" dirty="0">
                <a:solidFill>
                  <a:prstClr val="black"/>
                </a:solidFill>
                <a:latin typeface="ISOCPEUR" pitchFamily="34" charset="0"/>
              </a:rPr>
              <a:t>;</a:t>
            </a:r>
            <a:br>
              <a:rPr lang="ru-RU" sz="3200" i="1" dirty="0">
                <a:solidFill>
                  <a:prstClr val="black"/>
                </a:solidFill>
                <a:latin typeface="ISOCPEUR" pitchFamily="34" charset="0"/>
              </a:rPr>
            </a:br>
            <a:r>
              <a:rPr lang="ru-RU" sz="3200" i="1" dirty="0">
                <a:solidFill>
                  <a:prstClr val="black"/>
                </a:solidFill>
                <a:latin typeface="ISOCPEUR" pitchFamily="34" charset="0"/>
              </a:rPr>
              <a:t>2. рассчитана надежность программного средства;</a:t>
            </a:r>
            <a:br>
              <a:rPr lang="ru-RU" sz="3200" i="1" dirty="0">
                <a:solidFill>
                  <a:prstClr val="black"/>
                </a:solidFill>
                <a:latin typeface="ISOCPEUR" pitchFamily="34" charset="0"/>
              </a:rPr>
            </a:br>
            <a:r>
              <a:rPr lang="ru-RU" sz="3200" i="1" dirty="0">
                <a:solidFill>
                  <a:prstClr val="black"/>
                </a:solidFill>
                <a:latin typeface="ISOCPEUR" pitchFamily="34" charset="0"/>
              </a:rPr>
              <a:t>3. </a:t>
            </a:r>
            <a:r>
              <a:rPr lang="ru-RU" sz="3200" i="1" dirty="0" smtClean="0">
                <a:solidFill>
                  <a:prstClr val="black"/>
                </a:solidFill>
                <a:latin typeface="ISOCPEUR" pitchFamily="34" charset="0"/>
              </a:rPr>
              <a:t>проведена оценка пожарных рисков.</a:t>
            </a:r>
            <a:endParaRPr lang="x-none" sz="3200" dirty="0"/>
          </a:p>
        </p:txBody>
      </p:sp>
    </p:spTree>
    <p:extLst>
      <p:ext uri="{BB962C8B-B14F-4D97-AF65-F5344CB8AC3E}">
        <p14:creationId xmlns:p14="http://schemas.microsoft.com/office/powerpoint/2010/main" val="445480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xmlns="" id="{482B8E15-A8B1-E42E-DFD8-5A1FF01D0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15B352E-5BEE-C314-87A4-E2FA38FCBD61}"/>
              </a:ext>
            </a:extLst>
          </p:cNvPr>
          <p:cNvSpPr txBox="1"/>
          <p:nvPr/>
        </p:nvSpPr>
        <p:spPr>
          <a:xfrm>
            <a:off x="2320506" y="1693204"/>
            <a:ext cx="754811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i="1" dirty="0" smtClean="0">
                <a:solidFill>
                  <a:prstClr val="black"/>
                </a:solidFill>
                <a:latin typeface="ISOCPEUR" pitchFamily="34" charset="0"/>
              </a:rPr>
              <a:t>Фото справки о </a:t>
            </a:r>
            <a:r>
              <a:rPr lang="ru-RU" sz="3200" i="1" smtClean="0">
                <a:solidFill>
                  <a:prstClr val="black"/>
                </a:solidFill>
                <a:latin typeface="ISOCPEUR" pitchFamily="34" charset="0"/>
              </a:rPr>
              <a:t>внедрении </a:t>
            </a:r>
          </a:p>
          <a:p>
            <a:r>
              <a:rPr lang="ru-RU" sz="3200" i="1" smtClean="0">
                <a:solidFill>
                  <a:prstClr val="black"/>
                </a:solidFill>
                <a:latin typeface="ISOCPEUR" pitchFamily="34" charset="0"/>
              </a:rPr>
              <a:t>с </a:t>
            </a:r>
            <a:r>
              <a:rPr lang="ru-RU" sz="3200" i="1" dirty="0" smtClean="0">
                <a:solidFill>
                  <a:prstClr val="black"/>
                </a:solidFill>
                <a:latin typeface="ISOCPEUR" pitchFamily="34" charset="0"/>
              </a:rPr>
              <a:t>подписями и печатью предприятия)</a:t>
            </a:r>
            <a:endParaRPr lang="x-none" sz="3200" dirty="0"/>
          </a:p>
        </p:txBody>
      </p:sp>
    </p:spTree>
    <p:extLst>
      <p:ext uri="{BB962C8B-B14F-4D97-AF65-F5344CB8AC3E}">
        <p14:creationId xmlns:p14="http://schemas.microsoft.com/office/powerpoint/2010/main" val="1241701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55608" y="319175"/>
            <a:ext cx="10857779" cy="6280033"/>
          </a:xfrm>
        </p:spPr>
        <p:txBody>
          <a:bodyPr>
            <a:noAutofit/>
          </a:bodyPr>
          <a:lstStyle/>
          <a:p>
            <a:pPr algn="l"/>
            <a:r>
              <a:rPr lang="ru-RU" sz="2800" b="1" i="1" dirty="0">
                <a:latin typeface="ISOCPEUR" pitchFamily="34" charset="0"/>
              </a:rPr>
              <a:t>Цель дипломного проекта</a:t>
            </a:r>
            <a:r>
              <a:rPr lang="ru-RU" sz="2800" i="1" dirty="0">
                <a:latin typeface="ISOCPEUR" pitchFamily="34" charset="0"/>
              </a:rPr>
              <a:t>: разработать автоматизированный модуль отчетности для информационной системы контроля сотрудников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x-none" sz="900" dirty="0">
                <a:effectLst/>
              </a:rPr>
              <a:t> </a:t>
            </a:r>
            <a:br>
              <a:rPr lang="x-none" sz="900" dirty="0">
                <a:effectLst/>
              </a:rPr>
            </a:br>
            <a:r>
              <a:rPr lang="ru-RU" sz="2800" i="1" dirty="0">
                <a:latin typeface="ISOCPEUR" pitchFamily="34" charset="0"/>
              </a:rPr>
              <a:t/>
            </a:r>
            <a:br>
              <a:rPr lang="ru-RU" sz="2800" i="1" dirty="0">
                <a:latin typeface="ISOCPEUR" pitchFamily="34" charset="0"/>
              </a:rPr>
            </a:br>
            <a:r>
              <a:rPr lang="ru-RU" sz="2800" b="1" i="1" dirty="0">
                <a:latin typeface="ISOCPEUR" pitchFamily="34" charset="0"/>
              </a:rPr>
              <a:t>Поставленные задачи на дипломное проектирование</a:t>
            </a:r>
            <a:r>
              <a:rPr lang="ru-RU" sz="2800" i="1" dirty="0">
                <a:latin typeface="ISOCPEUR" pitchFamily="34" charset="0"/>
              </a:rPr>
              <a:t>:</a:t>
            </a:r>
            <a:br>
              <a:rPr lang="ru-RU" sz="2800" i="1" dirty="0">
                <a:latin typeface="ISOCPEUR" pitchFamily="34" charset="0"/>
              </a:rPr>
            </a:br>
            <a:r>
              <a:rPr lang="ru-RU" sz="2800" i="1" dirty="0">
                <a:latin typeface="ISOCPEUR" pitchFamily="34" charset="0"/>
              </a:rPr>
              <a:t>1. разработать программный продукт с использованием технологий: Windows 10, C#, </a:t>
            </a:r>
            <a:r>
              <a:rPr lang="ru-RU" sz="2800" i="1" dirty="0" err="1">
                <a:latin typeface="ISOCPEUR" pitchFamily="34" charset="0"/>
              </a:rPr>
              <a:t>Microsoft</a:t>
            </a:r>
            <a:r>
              <a:rPr lang="ru-RU" sz="2800" i="1" dirty="0">
                <a:latin typeface="ISOCPEUR" pitchFamily="34" charset="0"/>
              </a:rPr>
              <a:t> .NET 4.8, </a:t>
            </a:r>
            <a:r>
              <a:rPr lang="ru-RU" sz="2800" i="1" dirty="0" err="1">
                <a:latin typeface="ISOCPEUR" pitchFamily="34" charset="0"/>
              </a:rPr>
              <a:t>JetBrains</a:t>
            </a:r>
            <a:r>
              <a:rPr lang="ru-RU" sz="2800" i="1" dirty="0">
                <a:latin typeface="ISOCPEUR" pitchFamily="34" charset="0"/>
              </a:rPr>
              <a:t> </a:t>
            </a:r>
            <a:r>
              <a:rPr lang="ru-RU" sz="2800" i="1" dirty="0" err="1">
                <a:latin typeface="ISOCPEUR" pitchFamily="34" charset="0"/>
              </a:rPr>
              <a:t>Rider</a:t>
            </a:r>
            <a:r>
              <a:rPr lang="ru-RU" sz="2800" i="1" dirty="0">
                <a:latin typeface="ISOCPEUR" pitchFamily="34" charset="0"/>
              </a:rPr>
              <a:t>;</a:t>
            </a:r>
            <a:br>
              <a:rPr lang="ru-RU" sz="2800" i="1" dirty="0">
                <a:latin typeface="ISOCPEUR" pitchFamily="34" charset="0"/>
              </a:rPr>
            </a:br>
            <a:r>
              <a:rPr lang="ru-RU" sz="2800" i="1" dirty="0">
                <a:latin typeface="ISOCPEUR" pitchFamily="34" charset="0"/>
              </a:rPr>
              <a:t>2. рассчитать надежность программного средства</a:t>
            </a:r>
            <a:r>
              <a:rPr lang="en-US" sz="2800" i="1" dirty="0">
                <a:latin typeface="ISOCPEUR" pitchFamily="34" charset="0"/>
              </a:rPr>
              <a:t>;</a:t>
            </a:r>
            <a:r>
              <a:rPr lang="ru-RU" sz="2800" i="1" dirty="0">
                <a:latin typeface="ISOCPEUR" pitchFamily="34" charset="0"/>
              </a:rPr>
              <a:t/>
            </a:r>
            <a:br>
              <a:rPr lang="ru-RU" sz="2800" i="1" dirty="0">
                <a:latin typeface="ISOCPEUR" pitchFamily="34" charset="0"/>
              </a:rPr>
            </a:br>
            <a:r>
              <a:rPr lang="ru-RU" sz="2800" i="1" dirty="0">
                <a:latin typeface="ISOCPEUR" pitchFamily="34" charset="0"/>
              </a:rPr>
              <a:t>3. оценить пожарные риски.</a:t>
            </a:r>
            <a:br>
              <a:rPr lang="ru-RU" sz="2800" i="1" dirty="0">
                <a:latin typeface="ISOCPEUR" pitchFamily="34" charset="0"/>
              </a:rPr>
            </a:br>
            <a:r>
              <a:rPr lang="ru-RU" sz="2800" i="1" dirty="0">
                <a:latin typeface="ISOCPEUR" pitchFamily="34" charset="0"/>
              </a:rPr>
              <a:t/>
            </a:r>
            <a:br>
              <a:rPr lang="ru-RU" sz="2800" i="1" dirty="0">
                <a:latin typeface="ISOCPEUR" pitchFamily="34" charset="0"/>
              </a:rPr>
            </a:br>
            <a:r>
              <a:rPr lang="ru-RU" sz="2800" i="1" dirty="0">
                <a:latin typeface="ISOCPEUR" pitchFamily="34" charset="0"/>
              </a:rPr>
              <a:t/>
            </a:r>
            <a:br>
              <a:rPr lang="ru-RU" sz="2800" i="1" dirty="0">
                <a:latin typeface="ISOCPEUR" pitchFamily="34" charset="0"/>
              </a:rPr>
            </a:br>
            <a:r>
              <a:rPr lang="ru-RU" sz="2800" i="1" dirty="0">
                <a:latin typeface="ISOCPEUR" pitchFamily="34" charset="0"/>
              </a:rPr>
              <a:t>Назначение разработки: разработанный продукт предназначен для получения информации о сотрудниках по заданным критериям.</a:t>
            </a:r>
            <a:br>
              <a:rPr lang="ru-RU" sz="2800" i="1" dirty="0">
                <a:latin typeface="ISOCPEUR" pitchFamily="34" charset="0"/>
              </a:rPr>
            </a:br>
            <a:endParaRPr lang="ru-RU" sz="2800" i="1" dirty="0">
              <a:latin typeface="ISOCPEUR" pitchFamily="34" charset="0"/>
            </a:endParaRPr>
          </a:p>
        </p:txBody>
      </p:sp>
      <p:sp>
        <p:nvSpPr>
          <p:cNvPr id="3" name="Номер слайда 4">
            <a:extLst>
              <a:ext uri="{FF2B5EF4-FFF2-40B4-BE49-F238E27FC236}">
                <a16:creationId xmlns:a16="http://schemas.microsoft.com/office/drawing/2014/main" xmlns="" id="{CA8ED091-A16E-9C64-F7D9-90F1AB8D8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35138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3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732E7798-6514-CF9F-1A4B-94C01DF6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672860"/>
          </a:xfrm>
        </p:spPr>
        <p:txBody>
          <a:bodyPr>
            <a:normAutofit/>
          </a:bodyPr>
          <a:lstStyle/>
          <a:p>
            <a:pPr algn="ctr"/>
            <a:r>
              <a:rPr lang="ru-RU" sz="4000" i="1" dirty="0">
                <a:latin typeface="ISOCPEUR" pitchFamily="34" charset="0"/>
              </a:rPr>
              <a:t>Структурная схема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E0129FE5-84B2-FB14-B992-28E0E68C03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7" t="12069"/>
          <a:stretch/>
        </p:blipFill>
        <p:spPr>
          <a:xfrm>
            <a:off x="397089" y="1248195"/>
            <a:ext cx="11397822" cy="436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125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4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78213877-5233-E98B-7E10-49AC46995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672860"/>
          </a:xfrm>
        </p:spPr>
        <p:txBody>
          <a:bodyPr>
            <a:normAutofit/>
          </a:bodyPr>
          <a:lstStyle/>
          <a:p>
            <a:pPr algn="ctr"/>
            <a:r>
              <a:rPr lang="ru-RU" sz="4000" i="1" dirty="0">
                <a:latin typeface="ISOCPEUR" pitchFamily="34" charset="0"/>
              </a:rPr>
              <a:t>Структура базы данных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537AAAEC-D1D6-CFD5-643D-F6DACCC514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8" t="6793"/>
          <a:stretch/>
        </p:blipFill>
        <p:spPr>
          <a:xfrm>
            <a:off x="1152102" y="672860"/>
            <a:ext cx="9887794" cy="578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10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5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672860"/>
          </a:xfrm>
        </p:spPr>
        <p:txBody>
          <a:bodyPr>
            <a:normAutofit/>
          </a:bodyPr>
          <a:lstStyle/>
          <a:p>
            <a:pPr algn="ctr"/>
            <a:r>
              <a:rPr lang="ru-RU" sz="4000" i="1" dirty="0">
                <a:latin typeface="ISOCPEUR" pitchFamily="34" charset="0"/>
              </a:rPr>
              <a:t>Блок-схема алгоритма авторизации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C1AA6B36-6388-C7A5-D4CA-2247967F7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816" y="672860"/>
            <a:ext cx="8902368" cy="620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63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BD5E7D9C-8970-139E-3D1B-0AF336F20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672860"/>
          </a:xfrm>
        </p:spPr>
        <p:txBody>
          <a:bodyPr>
            <a:normAutofit/>
          </a:bodyPr>
          <a:lstStyle/>
          <a:p>
            <a:pPr algn="ctr"/>
            <a:r>
              <a:rPr lang="ru-RU" sz="4000" i="1" dirty="0">
                <a:latin typeface="ISOCPEUR" pitchFamily="34" charset="0"/>
              </a:rPr>
              <a:t>Диаграмма вариантов использования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BFE98A7E-923F-BD63-8B0C-9E226AF92C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89"/>
          <a:stretch/>
        </p:blipFill>
        <p:spPr>
          <a:xfrm>
            <a:off x="733976" y="672860"/>
            <a:ext cx="10724047" cy="618514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363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7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BD5E7D9C-8970-139E-3D1B-0AF336F20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672860"/>
          </a:xfrm>
        </p:spPr>
        <p:txBody>
          <a:bodyPr>
            <a:normAutofit/>
          </a:bodyPr>
          <a:lstStyle/>
          <a:p>
            <a:pPr algn="ctr"/>
            <a:r>
              <a:rPr lang="ru-RU" sz="4000" i="1" dirty="0">
                <a:latin typeface="ISOCPEUR" pitchFamily="34" charset="0"/>
              </a:rPr>
              <a:t>Эскизы рабочих окон программы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6C03B2C4-4A54-E8FF-F746-BAD71041F3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13" b="35245"/>
          <a:stretch/>
        </p:blipFill>
        <p:spPr>
          <a:xfrm>
            <a:off x="0" y="672860"/>
            <a:ext cx="12161717" cy="527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347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E57B7E69-4833-0E27-06C2-B6A9ACC52F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6" t="5255" r="47494" b="49347"/>
          <a:stretch/>
        </p:blipFill>
        <p:spPr>
          <a:xfrm>
            <a:off x="2126317" y="567664"/>
            <a:ext cx="7939364" cy="389294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8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A57DDB38-4B87-60DE-6C22-BAAFF929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672860"/>
          </a:xfrm>
        </p:spPr>
        <p:txBody>
          <a:bodyPr>
            <a:normAutofit/>
          </a:bodyPr>
          <a:lstStyle/>
          <a:p>
            <a:pPr algn="ctr"/>
            <a:r>
              <a:rPr lang="ru-RU" sz="4000" i="1" dirty="0">
                <a:latin typeface="ISOCPEUR" pitchFamily="34" charset="0"/>
              </a:rPr>
              <a:t>Расчет надежности программного средства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2B621E06-B6E4-2AD7-0656-F57DC0382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72241" r="44988"/>
          <a:stretch/>
        </p:blipFill>
        <p:spPr>
          <a:xfrm>
            <a:off x="1724359" y="4402067"/>
            <a:ext cx="8743282" cy="245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717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E57B7E69-4833-0E27-06C2-B6A9ACC52F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77" t="1569" b="52992"/>
          <a:stretch/>
        </p:blipFill>
        <p:spPr>
          <a:xfrm>
            <a:off x="101149" y="1618692"/>
            <a:ext cx="5714217" cy="3321058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sz="3600" i="1" dirty="0">
                <a:solidFill>
                  <a:schemeClr val="tx1"/>
                </a:solidFill>
                <a:latin typeface="ISOCPEUR" pitchFamily="34" charset="0"/>
              </a:rPr>
              <a:t>9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A57DDB38-4B87-60DE-6C22-BAAFF929C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672860"/>
          </a:xfrm>
        </p:spPr>
        <p:txBody>
          <a:bodyPr>
            <a:normAutofit/>
          </a:bodyPr>
          <a:lstStyle/>
          <a:p>
            <a:pPr algn="ctr"/>
            <a:r>
              <a:rPr lang="ru-RU" sz="4000" i="1" dirty="0">
                <a:latin typeface="ISOCPEUR" pitchFamily="34" charset="0"/>
              </a:rPr>
              <a:t>Расчет пожарных рисков. План помещения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03907E2C-75E2-F6F0-01B2-CBC422B70E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78" t="54362" b="4172"/>
          <a:stretch/>
        </p:blipFill>
        <p:spPr>
          <a:xfrm>
            <a:off x="5636100" y="1462771"/>
            <a:ext cx="6555899" cy="347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86593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</TotalTime>
  <Words>107</Words>
  <Application>Microsoft Office PowerPoint</Application>
  <PresentationFormat>Широкоэкранный</PresentationFormat>
  <Paragraphs>27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ISOCPEUR</vt:lpstr>
      <vt:lpstr>Times New Roman</vt:lpstr>
      <vt:lpstr>Тема Office</vt:lpstr>
      <vt:lpstr>1_Тема Office</vt:lpstr>
      <vt:lpstr>Автоматизированный модуль отчетности для информационной системы контроля сотрудников ООО Тэксод Технолоджиз</vt:lpstr>
      <vt:lpstr>Цель дипломного проекта: разработать автоматизированный модуль отчетности для информационной системы контроля сотрудников.   Поставленные задачи на дипломное проектирование: 1. разработать программный продукт с использованием технологий: Windows 10, C#, Microsoft .NET 4.8, JetBrains Rider; 2. рассчитать надежность программного средства; 3. оценить пожарные риски.   Назначение разработки: разработанный продукт предназначен для получения информации о сотрудниках по заданным критериям. </vt:lpstr>
      <vt:lpstr>Структурная схема</vt:lpstr>
      <vt:lpstr>Структура базы данных</vt:lpstr>
      <vt:lpstr>Блок-схема алгоритма авторизации</vt:lpstr>
      <vt:lpstr>Диаграмма вариантов использования</vt:lpstr>
      <vt:lpstr>Эскизы рабочих окон программы</vt:lpstr>
      <vt:lpstr>Расчет надежности программного средства</vt:lpstr>
      <vt:lpstr>Расчет пожарных рисков. План помещения</vt:lpstr>
      <vt:lpstr>Презентация PowerPoint</vt:lpstr>
      <vt:lpstr>Результаты дипломного проектирования: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Автоматизированная система трёхмерного моделирования месторождений калийных солей при расчёте рассолопритоков в горные выработки</dc:title>
  <dc:creator>User</dc:creator>
  <cp:lastModifiedBy>Телеш </cp:lastModifiedBy>
  <cp:revision>25</cp:revision>
  <dcterms:created xsi:type="dcterms:W3CDTF">2020-12-21T17:47:16Z</dcterms:created>
  <dcterms:modified xsi:type="dcterms:W3CDTF">2023-02-03T10:39:02Z</dcterms:modified>
</cp:coreProperties>
</file>

<file path=docProps/thumbnail.jpeg>
</file>